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8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138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2375" y="1489329"/>
            <a:ext cx="689924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0955" y="522478"/>
            <a:ext cx="402844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88186" y="2714904"/>
            <a:ext cx="3792854" cy="163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D3C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8072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672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2272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9400" y="6249923"/>
            <a:ext cx="1600200" cy="608330"/>
          </a:xfrm>
          <a:custGeom>
            <a:avLst/>
            <a:gdLst/>
            <a:ahLst/>
            <a:cxnLst/>
            <a:rect l="l" t="t" r="r" b="b"/>
            <a:pathLst>
              <a:path w="1600200" h="608329">
                <a:moveTo>
                  <a:pt x="0" y="608075"/>
                </a:moveTo>
                <a:lnTo>
                  <a:pt x="1600200" y="608075"/>
                </a:lnTo>
                <a:lnTo>
                  <a:pt x="1600200" y="0"/>
                </a:lnTo>
                <a:lnTo>
                  <a:pt x="0" y="0"/>
                </a:lnTo>
                <a:lnTo>
                  <a:pt x="0" y="608075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868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34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0" y="6858000"/>
                </a:moveTo>
                <a:lnTo>
                  <a:pt x="2819400" y="6858000"/>
                </a:lnTo>
                <a:lnTo>
                  <a:pt x="2819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56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42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6349" y="210058"/>
            <a:ext cx="9156699" cy="665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  <a:lnTo>
                  <a:pt x="0" y="0"/>
                </a:lnTo>
                <a:lnTo>
                  <a:pt x="0" y="624992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1332" y="0"/>
            <a:ext cx="0" cy="6250305"/>
          </a:xfrm>
          <a:custGeom>
            <a:avLst/>
            <a:gdLst/>
            <a:ahLst/>
            <a:cxnLst/>
            <a:rect l="l" t="t" r="r" b="b"/>
            <a:pathLst>
              <a:path h="6250305">
                <a:moveTo>
                  <a:pt x="0" y="0"/>
                </a:moveTo>
                <a:lnTo>
                  <a:pt x="0" y="6249924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49723" y="0"/>
            <a:ext cx="3505200" cy="2292350"/>
          </a:xfrm>
          <a:custGeom>
            <a:avLst/>
            <a:gdLst/>
            <a:ahLst/>
            <a:cxnLst/>
            <a:rect l="l" t="t" r="r" b="b"/>
            <a:pathLst>
              <a:path w="3505200" h="2292350">
                <a:moveTo>
                  <a:pt x="0" y="2292096"/>
                </a:moveTo>
                <a:lnTo>
                  <a:pt x="3505200" y="2292096"/>
                </a:lnTo>
                <a:lnTo>
                  <a:pt x="35052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1247" y="6129528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82295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572000" y="3243452"/>
            <a:ext cx="365760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Lecture # 06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sz="40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of  production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7200" y="4495800"/>
            <a:ext cx="31242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4000" b="1" spc="-10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sz="4000" b="1" spc="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762000"/>
            <a:ext cx="6934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400" y="4114800"/>
            <a:ext cx="28194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219200"/>
            <a:ext cx="299242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0" y="838200"/>
            <a:ext cx="4191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200400"/>
            <a:ext cx="70866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295400"/>
            <a:ext cx="329722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Horticultur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al 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3276600"/>
            <a:ext cx="7162800" cy="293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43400" y="1066800"/>
            <a:ext cx="34290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143001"/>
            <a:ext cx="3047999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Residential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3124200"/>
            <a:ext cx="73152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4800" y="914400"/>
            <a:ext cx="38862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295400"/>
            <a:ext cx="312674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Uninha</a:t>
            </a:r>
            <a:r>
              <a:rPr sz="4000" b="1" spc="-20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itable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2971800"/>
            <a:ext cx="3320796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43400" y="990600"/>
            <a:ext cx="4038600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3400" y="3733800"/>
            <a:ext cx="4038600" cy="2514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95400"/>
            <a:ext cx="327659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Comm</a:t>
            </a: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rcial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0" y="838200"/>
            <a:ext cx="40386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3276600"/>
            <a:ext cx="7239000" cy="3060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5461" y="2593975"/>
            <a:ext cx="354253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endParaRPr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40592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What is</a:t>
            </a:r>
            <a:r>
              <a:rPr sz="4000" b="1" spc="-5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labour?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2819400"/>
            <a:ext cx="7419645" cy="23980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effort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mental or physical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contributes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57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also called human</a:t>
            </a:r>
            <a:r>
              <a:rPr sz="28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resources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58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nurses,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soldiers,</a:t>
            </a:r>
            <a:r>
              <a:rPr sz="2800" spc="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spcBef>
                <a:spcPts val="57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payment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labour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2800" spc="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762000"/>
            <a:ext cx="32004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50850" y="1676400"/>
            <a:ext cx="8235950" cy="4640947"/>
            <a:chOff x="450850" y="2736850"/>
            <a:chExt cx="8089900" cy="3492500"/>
          </a:xfrm>
        </p:grpSpPr>
        <p:sp>
          <p:nvSpPr>
            <p:cNvPr id="3" name="object 3"/>
            <p:cNvSpPr/>
            <p:nvPr/>
          </p:nvSpPr>
          <p:spPr>
            <a:xfrm>
              <a:off x="457200" y="2743200"/>
              <a:ext cx="2692400" cy="370840"/>
            </a:xfrm>
            <a:custGeom>
              <a:avLst/>
              <a:gdLst/>
              <a:ahLst/>
              <a:cxnLst/>
              <a:rect l="l" t="t" r="r" b="b"/>
              <a:pathLst>
                <a:path w="2692400" h="370839">
                  <a:moveTo>
                    <a:pt x="0" y="370839"/>
                  </a:moveTo>
                  <a:lnTo>
                    <a:pt x="2692400" y="37083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370839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149600" y="2743200"/>
              <a:ext cx="2692400" cy="370840"/>
            </a:xfrm>
            <a:custGeom>
              <a:avLst/>
              <a:gdLst/>
              <a:ahLst/>
              <a:cxnLst/>
              <a:rect l="l" t="t" r="r" b="b"/>
              <a:pathLst>
                <a:path w="2692400" h="370839">
                  <a:moveTo>
                    <a:pt x="0" y="370839"/>
                  </a:moveTo>
                  <a:lnTo>
                    <a:pt x="2692400" y="37083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370839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5842000" y="2743200"/>
              <a:ext cx="2692400" cy="370840"/>
            </a:xfrm>
            <a:custGeom>
              <a:avLst/>
              <a:gdLst/>
              <a:ahLst/>
              <a:cxnLst/>
              <a:rect l="l" t="t" r="r" b="b"/>
              <a:pathLst>
                <a:path w="2692400" h="370839">
                  <a:moveTo>
                    <a:pt x="0" y="370839"/>
                  </a:moveTo>
                  <a:lnTo>
                    <a:pt x="2692400" y="37083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370839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" y="3114039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149600" y="3114039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842000" y="3114039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57200" y="375412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79"/>
                  </a:moveTo>
                  <a:lnTo>
                    <a:pt x="2692400" y="64007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149600" y="375412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79"/>
                  </a:moveTo>
                  <a:lnTo>
                    <a:pt x="2692400" y="64007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842000" y="375412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79"/>
                  </a:moveTo>
                  <a:lnTo>
                    <a:pt x="2692400" y="640079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79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00" y="439420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3149600" y="439420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842000" y="4394200"/>
              <a:ext cx="2692400" cy="640080"/>
            </a:xfrm>
            <a:custGeom>
              <a:avLst/>
              <a:gdLst/>
              <a:ahLst/>
              <a:cxnLst/>
              <a:rect l="l" t="t" r="r" b="b"/>
              <a:pathLst>
                <a:path w="2692400" h="640079">
                  <a:moveTo>
                    <a:pt x="0" y="640080"/>
                  </a:moveTo>
                  <a:lnTo>
                    <a:pt x="2692400" y="64008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64008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5034279"/>
              <a:ext cx="2692400" cy="1188720"/>
            </a:xfrm>
            <a:custGeom>
              <a:avLst/>
              <a:gdLst/>
              <a:ahLst/>
              <a:cxnLst/>
              <a:rect l="l" t="t" r="r" b="b"/>
              <a:pathLst>
                <a:path w="2692400" h="1188720">
                  <a:moveTo>
                    <a:pt x="0" y="1188720"/>
                  </a:moveTo>
                  <a:lnTo>
                    <a:pt x="2692400" y="118872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3149600" y="5034279"/>
              <a:ext cx="2692400" cy="1188720"/>
            </a:xfrm>
            <a:custGeom>
              <a:avLst/>
              <a:gdLst/>
              <a:ahLst/>
              <a:cxnLst/>
              <a:rect l="l" t="t" r="r" b="b"/>
              <a:pathLst>
                <a:path w="2692400" h="1188720">
                  <a:moveTo>
                    <a:pt x="0" y="1188720"/>
                  </a:moveTo>
                  <a:lnTo>
                    <a:pt x="2692400" y="118872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5842000" y="5034279"/>
              <a:ext cx="2692400" cy="1188720"/>
            </a:xfrm>
            <a:custGeom>
              <a:avLst/>
              <a:gdLst/>
              <a:ahLst/>
              <a:cxnLst/>
              <a:rect l="l" t="t" r="r" b="b"/>
              <a:pathLst>
                <a:path w="2692400" h="1188720">
                  <a:moveTo>
                    <a:pt x="0" y="1188720"/>
                  </a:moveTo>
                  <a:lnTo>
                    <a:pt x="2692400" y="118872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149600" y="2736850"/>
              <a:ext cx="0" cy="3492500"/>
            </a:xfrm>
            <a:custGeom>
              <a:avLst/>
              <a:gdLst/>
              <a:ahLst/>
              <a:cxnLst/>
              <a:rect l="l" t="t" r="r" b="b"/>
              <a:pathLst>
                <a:path h="3492500">
                  <a:moveTo>
                    <a:pt x="0" y="0"/>
                  </a:moveTo>
                  <a:lnTo>
                    <a:pt x="0" y="34925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842000" y="2736850"/>
              <a:ext cx="0" cy="3492500"/>
            </a:xfrm>
            <a:custGeom>
              <a:avLst/>
              <a:gdLst/>
              <a:ahLst/>
              <a:cxnLst/>
              <a:rect l="l" t="t" r="r" b="b"/>
              <a:pathLst>
                <a:path h="3492500">
                  <a:moveTo>
                    <a:pt x="0" y="0"/>
                  </a:moveTo>
                  <a:lnTo>
                    <a:pt x="0" y="34925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50850" y="3114039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450850" y="3754120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450850" y="4394200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450850" y="5034279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57200" y="2736850"/>
              <a:ext cx="0" cy="3492500"/>
            </a:xfrm>
            <a:custGeom>
              <a:avLst/>
              <a:gdLst/>
              <a:ahLst/>
              <a:cxnLst/>
              <a:rect l="l" t="t" r="r" b="b"/>
              <a:pathLst>
                <a:path h="3492500">
                  <a:moveTo>
                    <a:pt x="0" y="0"/>
                  </a:moveTo>
                  <a:lnTo>
                    <a:pt x="0" y="34925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8534400" y="2736850"/>
              <a:ext cx="0" cy="3492500"/>
            </a:xfrm>
            <a:custGeom>
              <a:avLst/>
              <a:gdLst/>
              <a:ahLst/>
              <a:cxnLst/>
              <a:rect l="l" t="t" r="r" b="b"/>
              <a:pathLst>
                <a:path h="3492500">
                  <a:moveTo>
                    <a:pt x="0" y="0"/>
                  </a:moveTo>
                  <a:lnTo>
                    <a:pt x="0" y="34925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450850" y="2743200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450850" y="6223000"/>
              <a:ext cx="8089900" cy="0"/>
            </a:xfrm>
            <a:custGeom>
              <a:avLst/>
              <a:gdLst/>
              <a:ahLst/>
              <a:cxnLst/>
              <a:rect l="l" t="t" r="r" b="b"/>
              <a:pathLst>
                <a:path w="8089900">
                  <a:moveTo>
                    <a:pt x="0" y="0"/>
                  </a:moveTo>
                  <a:lnTo>
                    <a:pt x="80899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35940" y="2770759"/>
              <a:ext cx="517906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  <a:tabLst>
                  <a:tab pos="2705100" algn="l"/>
                </a:tabLst>
              </a:pPr>
              <a:r>
                <a:rPr b="1" spc="-4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Type</a:t>
              </a:r>
              <a:r>
                <a:rPr b="1" spc="1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b="1" spc="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labour	</a:t>
              </a:r>
              <a:r>
                <a:rPr b="1" spc="-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5921755" y="2770759"/>
              <a:ext cx="2384045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b="1" spc="-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b="1" spc="-1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b="1" spc="-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b="1" spc="-1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b="1" spc="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b="1" spc="-5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es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612140" y="4444745"/>
              <a:ext cx="228346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 smtClean="0">
                  <a:latin typeface="Times New Roman" pitchFamily="18" charset="0"/>
                  <a:cs typeface="Times New Roman" pitchFamily="18" charset="0"/>
                </a:rPr>
                <a:t>Ski</a:t>
              </a:r>
              <a:r>
                <a:rPr spc="-15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5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15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spc="-5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688340" y="3798190"/>
              <a:ext cx="213106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mi-ski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688340" y="3200146"/>
              <a:ext cx="197866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ski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spc="-15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626160" y="5111877"/>
              <a:ext cx="234564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Professional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432175" y="3151759"/>
              <a:ext cx="1790700" cy="4565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Little or no</a:t>
              </a:r>
              <a:r>
                <a:rPr spc="-2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formal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  <a:p>
              <a:pPr marL="12700" algn="ctr">
                <a:lnSpc>
                  <a:spcPct val="100000"/>
                </a:lnSpc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training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355975" y="3846703"/>
              <a:ext cx="2259965" cy="4565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Requires some</a:t>
              </a:r>
              <a:r>
                <a:rPr spc="-2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formal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  <a:p>
              <a:pPr marL="12700" algn="ctr">
                <a:lnSpc>
                  <a:spcPct val="100000"/>
                </a:lnSpc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training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3355975" y="4465446"/>
              <a:ext cx="2080895" cy="4565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Requires high</a:t>
              </a:r>
              <a:r>
                <a:rPr spc="-3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levels</a:t>
              </a:r>
              <a:endParaRPr>
                <a:latin typeface="Times New Roman" pitchFamily="18" charset="0"/>
                <a:cs typeface="Times New Roman" pitchFamily="18" charset="0"/>
              </a:endParaRPr>
            </a:p>
            <a:p>
              <a:pPr marL="12700" algn="ctr">
                <a:lnSpc>
                  <a:spcPct val="100000"/>
                </a:lnSpc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of training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348990" y="5111877"/>
              <a:ext cx="2080895" cy="90275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Requires high</a:t>
              </a:r>
              <a:r>
                <a:rPr spc="-4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levels  </a:t>
              </a:r>
              <a:r>
                <a:rPr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education and  professional  qualifications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6023228" y="3151759"/>
              <a:ext cx="156083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Street</a:t>
              </a:r>
              <a:r>
                <a:rPr spc="-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cleaners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6023228" y="3846703"/>
              <a:ext cx="2178685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Assembly line</a:t>
              </a:r>
              <a:r>
                <a:rPr spc="-4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10" dirty="0">
                  <a:latin typeface="Times New Roman" pitchFamily="18" charset="0"/>
                  <a:cs typeface="Times New Roman" pitchFamily="18" charset="0"/>
                </a:rPr>
                <a:t>worker</a:t>
              </a:r>
              <a:endParaRPr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6043929" y="4479417"/>
              <a:ext cx="186563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Engineers,</a:t>
              </a:r>
              <a:r>
                <a:rPr spc="-4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mason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6016244" y="5125973"/>
              <a:ext cx="1814830" cy="2334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pc="-5" dirty="0">
                  <a:latin typeface="Times New Roman" pitchFamily="18" charset="0"/>
                  <a:cs typeface="Times New Roman" pitchFamily="18" charset="0"/>
                </a:rPr>
                <a:t>Doctors,</a:t>
              </a:r>
              <a:r>
                <a:rPr spc="-4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spc="-5" dirty="0">
                  <a:latin typeface="Times New Roman" pitchFamily="18" charset="0"/>
                  <a:cs typeface="Times New Roman" pitchFamily="18" charset="0"/>
                </a:rPr>
                <a:t>teachers</a:t>
              </a:r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object 2"/>
          <p:cNvSpPr txBox="1">
            <a:spLocks/>
          </p:cNvSpPr>
          <p:nvPr/>
        </p:nvSpPr>
        <p:spPr>
          <a:xfrm>
            <a:off x="2362200" y="914400"/>
            <a:ext cx="4953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-5" normalizeH="0" baseline="0" noProof="0" dirty="0" smtClean="0">
                <a:ln>
                  <a:noFill/>
                </a:ln>
                <a:solidFill>
                  <a:srgbClr val="93C5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Types of </a:t>
            </a:r>
            <a:r>
              <a:rPr lang="en-US" sz="4000" b="1" kern="0" spc="-5" noProof="0" dirty="0" err="1" smtClean="0">
                <a:solidFill>
                  <a:srgbClr val="93C5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4000" b="1" i="0" u="none" strike="noStrike" kern="0" cap="none" spc="-5" normalizeH="0" baseline="0" noProof="0" dirty="0" err="1" smtClean="0">
                <a:ln>
                  <a:noFill/>
                </a:ln>
                <a:solidFill>
                  <a:srgbClr val="93C5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abour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3D3C2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2898470"/>
            <a:ext cx="3733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CAPI</a:t>
            </a:r>
            <a:r>
              <a:rPr sz="5400" b="1" spc="-35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54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95400"/>
            <a:ext cx="822959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40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factors of</a:t>
            </a:r>
            <a:r>
              <a:rPr sz="4000" b="1" spc="-3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ction?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2349500"/>
            <a:ext cx="7467599" cy="138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production are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resources used 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goods and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  <a:buFont typeface="Wingdings" pitchFamily="2" charset="2"/>
              <a:buChar char="q"/>
            </a:pPr>
            <a:r>
              <a:rPr sz="28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These resources are also called</a:t>
            </a:r>
            <a:r>
              <a:rPr sz="28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inputs.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1200" y="4343400"/>
            <a:ext cx="2467355" cy="184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842517"/>
            <a:ext cx="69313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What is</a:t>
            </a:r>
            <a:r>
              <a:rPr sz="4000" b="1" spc="-5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apital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600200"/>
            <a:ext cx="7391400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Capital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refers 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man-made</a:t>
            </a:r>
            <a:r>
              <a:rPr sz="2800"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sz="280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machinery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quipment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pPr marL="12700" algn="just">
              <a:spcBef>
                <a:spcPts val="575"/>
              </a:spcBef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payment for the use of capital is called interest.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7200" y="3810000"/>
            <a:ext cx="38100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4038600"/>
            <a:ext cx="2514600" cy="2314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914400"/>
            <a:ext cx="35528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of capital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7200" y="1676400"/>
            <a:ext cx="8305800" cy="4876799"/>
            <a:chOff x="697039" y="2654173"/>
            <a:chExt cx="7861300" cy="3298825"/>
          </a:xfrm>
        </p:grpSpPr>
        <p:sp>
          <p:nvSpPr>
            <p:cNvPr id="3" name="object 3"/>
            <p:cNvSpPr/>
            <p:nvPr/>
          </p:nvSpPr>
          <p:spPr>
            <a:xfrm>
              <a:off x="703389" y="2660523"/>
              <a:ext cx="1905000" cy="365760"/>
            </a:xfrm>
            <a:custGeom>
              <a:avLst/>
              <a:gdLst/>
              <a:ahLst/>
              <a:cxnLst/>
              <a:rect l="l" t="t" r="r" b="b"/>
              <a:pathLst>
                <a:path w="1905000" h="365760">
                  <a:moveTo>
                    <a:pt x="0" y="365760"/>
                  </a:moveTo>
                  <a:lnTo>
                    <a:pt x="1905000" y="365760"/>
                  </a:lnTo>
                  <a:lnTo>
                    <a:pt x="1905000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08326" y="2660523"/>
              <a:ext cx="3327400" cy="365760"/>
            </a:xfrm>
            <a:custGeom>
              <a:avLst/>
              <a:gdLst/>
              <a:ahLst/>
              <a:cxnLst/>
              <a:rect l="l" t="t" r="r" b="b"/>
              <a:pathLst>
                <a:path w="3327400" h="365760">
                  <a:moveTo>
                    <a:pt x="0" y="365760"/>
                  </a:moveTo>
                  <a:lnTo>
                    <a:pt x="3327400" y="365760"/>
                  </a:lnTo>
                  <a:lnTo>
                    <a:pt x="3327400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35726" y="2660523"/>
              <a:ext cx="2616200" cy="365760"/>
            </a:xfrm>
            <a:custGeom>
              <a:avLst/>
              <a:gdLst/>
              <a:ahLst/>
              <a:cxnLst/>
              <a:rect l="l" t="t" r="r" b="b"/>
              <a:pathLst>
                <a:path w="2616200" h="365760">
                  <a:moveTo>
                    <a:pt x="0" y="365760"/>
                  </a:moveTo>
                  <a:lnTo>
                    <a:pt x="2616200" y="365760"/>
                  </a:lnTo>
                  <a:lnTo>
                    <a:pt x="2616200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3389" y="3026282"/>
              <a:ext cx="1905000" cy="1188720"/>
            </a:xfrm>
            <a:custGeom>
              <a:avLst/>
              <a:gdLst/>
              <a:ahLst/>
              <a:cxnLst/>
              <a:rect l="l" t="t" r="r" b="b"/>
              <a:pathLst>
                <a:path w="1905000" h="1188720">
                  <a:moveTo>
                    <a:pt x="0" y="1188720"/>
                  </a:moveTo>
                  <a:lnTo>
                    <a:pt x="1905000" y="1188720"/>
                  </a:lnTo>
                  <a:lnTo>
                    <a:pt x="19050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08326" y="3026282"/>
              <a:ext cx="3327400" cy="1188720"/>
            </a:xfrm>
            <a:custGeom>
              <a:avLst/>
              <a:gdLst/>
              <a:ahLst/>
              <a:cxnLst/>
              <a:rect l="l" t="t" r="r" b="b"/>
              <a:pathLst>
                <a:path w="3327400" h="1188720">
                  <a:moveTo>
                    <a:pt x="0" y="1188720"/>
                  </a:moveTo>
                  <a:lnTo>
                    <a:pt x="3327400" y="1188720"/>
                  </a:lnTo>
                  <a:lnTo>
                    <a:pt x="33274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35726" y="3026282"/>
              <a:ext cx="2616200" cy="1188720"/>
            </a:xfrm>
            <a:custGeom>
              <a:avLst/>
              <a:gdLst/>
              <a:ahLst/>
              <a:cxnLst/>
              <a:rect l="l" t="t" r="r" b="b"/>
              <a:pathLst>
                <a:path w="2616200" h="1188720">
                  <a:moveTo>
                    <a:pt x="0" y="1188720"/>
                  </a:moveTo>
                  <a:lnTo>
                    <a:pt x="2616200" y="1188720"/>
                  </a:lnTo>
                  <a:lnTo>
                    <a:pt x="2616200" y="0"/>
                  </a:lnTo>
                  <a:lnTo>
                    <a:pt x="0" y="0"/>
                  </a:lnTo>
                  <a:lnTo>
                    <a:pt x="0" y="1188720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3389" y="4215003"/>
              <a:ext cx="1905000" cy="914400"/>
            </a:xfrm>
            <a:custGeom>
              <a:avLst/>
              <a:gdLst/>
              <a:ahLst/>
              <a:cxnLst/>
              <a:rect l="l" t="t" r="r" b="b"/>
              <a:pathLst>
                <a:path w="1905000" h="914400">
                  <a:moveTo>
                    <a:pt x="0" y="914400"/>
                  </a:moveTo>
                  <a:lnTo>
                    <a:pt x="1905000" y="914400"/>
                  </a:lnTo>
                  <a:lnTo>
                    <a:pt x="19050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8326" y="4215003"/>
              <a:ext cx="3327400" cy="914400"/>
            </a:xfrm>
            <a:custGeom>
              <a:avLst/>
              <a:gdLst/>
              <a:ahLst/>
              <a:cxnLst/>
              <a:rect l="l" t="t" r="r" b="b"/>
              <a:pathLst>
                <a:path w="3327400" h="914400">
                  <a:moveTo>
                    <a:pt x="0" y="914400"/>
                  </a:moveTo>
                  <a:lnTo>
                    <a:pt x="3327400" y="914400"/>
                  </a:lnTo>
                  <a:lnTo>
                    <a:pt x="33274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35726" y="4215003"/>
              <a:ext cx="2616200" cy="914400"/>
            </a:xfrm>
            <a:custGeom>
              <a:avLst/>
              <a:gdLst/>
              <a:ahLst/>
              <a:cxnLst/>
              <a:rect l="l" t="t" r="r" b="b"/>
              <a:pathLst>
                <a:path w="2616200" h="914400">
                  <a:moveTo>
                    <a:pt x="0" y="914400"/>
                  </a:moveTo>
                  <a:lnTo>
                    <a:pt x="2616200" y="914400"/>
                  </a:lnTo>
                  <a:lnTo>
                    <a:pt x="26162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EEF5E7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3389" y="5129364"/>
              <a:ext cx="1905000" cy="817244"/>
            </a:xfrm>
            <a:custGeom>
              <a:avLst/>
              <a:gdLst/>
              <a:ahLst/>
              <a:cxnLst/>
              <a:rect l="l" t="t" r="r" b="b"/>
              <a:pathLst>
                <a:path w="1905000" h="817245">
                  <a:moveTo>
                    <a:pt x="0" y="817118"/>
                  </a:moveTo>
                  <a:lnTo>
                    <a:pt x="1905000" y="817118"/>
                  </a:lnTo>
                  <a:lnTo>
                    <a:pt x="1905000" y="0"/>
                  </a:lnTo>
                  <a:lnTo>
                    <a:pt x="0" y="0"/>
                  </a:lnTo>
                  <a:lnTo>
                    <a:pt x="0" y="817118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08326" y="5129364"/>
              <a:ext cx="3327400" cy="817244"/>
            </a:xfrm>
            <a:custGeom>
              <a:avLst/>
              <a:gdLst/>
              <a:ahLst/>
              <a:cxnLst/>
              <a:rect l="l" t="t" r="r" b="b"/>
              <a:pathLst>
                <a:path w="3327400" h="817245">
                  <a:moveTo>
                    <a:pt x="0" y="817118"/>
                  </a:moveTo>
                  <a:lnTo>
                    <a:pt x="3327400" y="817118"/>
                  </a:lnTo>
                  <a:lnTo>
                    <a:pt x="3327400" y="0"/>
                  </a:lnTo>
                  <a:lnTo>
                    <a:pt x="0" y="0"/>
                  </a:lnTo>
                  <a:lnTo>
                    <a:pt x="0" y="817118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35726" y="5129364"/>
              <a:ext cx="2616200" cy="817244"/>
            </a:xfrm>
            <a:custGeom>
              <a:avLst/>
              <a:gdLst/>
              <a:ahLst/>
              <a:cxnLst/>
              <a:rect l="l" t="t" r="r" b="b"/>
              <a:pathLst>
                <a:path w="2616200" h="817245">
                  <a:moveTo>
                    <a:pt x="0" y="817118"/>
                  </a:moveTo>
                  <a:lnTo>
                    <a:pt x="2616200" y="817118"/>
                  </a:lnTo>
                  <a:lnTo>
                    <a:pt x="2616200" y="0"/>
                  </a:lnTo>
                  <a:lnTo>
                    <a:pt x="0" y="0"/>
                  </a:lnTo>
                  <a:lnTo>
                    <a:pt x="0" y="817118"/>
                  </a:lnTo>
                  <a:close/>
                </a:path>
              </a:pathLst>
            </a:custGeom>
            <a:solidFill>
              <a:srgbClr val="DCEACA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08326" y="2654173"/>
              <a:ext cx="0" cy="3298825"/>
            </a:xfrm>
            <a:custGeom>
              <a:avLst/>
              <a:gdLst/>
              <a:ahLst/>
              <a:cxnLst/>
              <a:rect l="l" t="t" r="r" b="b"/>
              <a:pathLst>
                <a:path h="3298825">
                  <a:moveTo>
                    <a:pt x="0" y="0"/>
                  </a:moveTo>
                  <a:lnTo>
                    <a:pt x="0" y="32986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35726" y="2654173"/>
              <a:ext cx="0" cy="3298825"/>
            </a:xfrm>
            <a:custGeom>
              <a:avLst/>
              <a:gdLst/>
              <a:ahLst/>
              <a:cxnLst/>
              <a:rect l="l" t="t" r="r" b="b"/>
              <a:pathLst>
                <a:path h="3298825">
                  <a:moveTo>
                    <a:pt x="0" y="0"/>
                  </a:moveTo>
                  <a:lnTo>
                    <a:pt x="0" y="32986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7039" y="3026282"/>
              <a:ext cx="7861300" cy="0"/>
            </a:xfrm>
            <a:custGeom>
              <a:avLst/>
              <a:gdLst/>
              <a:ahLst/>
              <a:cxnLst/>
              <a:rect l="l" t="t" r="r" b="b"/>
              <a:pathLst>
                <a:path w="7861300">
                  <a:moveTo>
                    <a:pt x="0" y="0"/>
                  </a:moveTo>
                  <a:lnTo>
                    <a:pt x="786123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97039" y="4215003"/>
              <a:ext cx="7861300" cy="0"/>
            </a:xfrm>
            <a:custGeom>
              <a:avLst/>
              <a:gdLst/>
              <a:ahLst/>
              <a:cxnLst/>
              <a:rect l="l" t="t" r="r" b="b"/>
              <a:pathLst>
                <a:path w="7861300">
                  <a:moveTo>
                    <a:pt x="0" y="0"/>
                  </a:moveTo>
                  <a:lnTo>
                    <a:pt x="78612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7039" y="5129403"/>
              <a:ext cx="7861300" cy="0"/>
            </a:xfrm>
            <a:custGeom>
              <a:avLst/>
              <a:gdLst/>
              <a:ahLst/>
              <a:cxnLst/>
              <a:rect l="l" t="t" r="r" b="b"/>
              <a:pathLst>
                <a:path w="7861300">
                  <a:moveTo>
                    <a:pt x="0" y="0"/>
                  </a:moveTo>
                  <a:lnTo>
                    <a:pt x="78612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3389" y="2654173"/>
              <a:ext cx="0" cy="3298825"/>
            </a:xfrm>
            <a:custGeom>
              <a:avLst/>
              <a:gdLst/>
              <a:ahLst/>
              <a:cxnLst/>
              <a:rect l="l" t="t" r="r" b="b"/>
              <a:pathLst>
                <a:path h="3298825">
                  <a:moveTo>
                    <a:pt x="0" y="0"/>
                  </a:moveTo>
                  <a:lnTo>
                    <a:pt x="0" y="32986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551926" y="2654173"/>
              <a:ext cx="0" cy="3298825"/>
            </a:xfrm>
            <a:custGeom>
              <a:avLst/>
              <a:gdLst/>
              <a:ahLst/>
              <a:cxnLst/>
              <a:rect l="l" t="t" r="r" b="b"/>
              <a:pathLst>
                <a:path h="3298825">
                  <a:moveTo>
                    <a:pt x="0" y="0"/>
                  </a:moveTo>
                  <a:lnTo>
                    <a:pt x="0" y="32986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7039" y="2660523"/>
              <a:ext cx="7861300" cy="0"/>
            </a:xfrm>
            <a:custGeom>
              <a:avLst/>
              <a:gdLst/>
              <a:ahLst/>
              <a:cxnLst/>
              <a:rect l="l" t="t" r="r" b="b"/>
              <a:pathLst>
                <a:path w="7861300">
                  <a:moveTo>
                    <a:pt x="0" y="0"/>
                  </a:moveTo>
                  <a:lnTo>
                    <a:pt x="78612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7039" y="5946482"/>
              <a:ext cx="7861300" cy="0"/>
            </a:xfrm>
            <a:custGeom>
              <a:avLst/>
              <a:gdLst/>
              <a:ahLst/>
              <a:cxnLst/>
              <a:rect l="l" t="t" r="r" b="b"/>
              <a:pathLst>
                <a:path w="7861300">
                  <a:moveTo>
                    <a:pt x="0" y="0"/>
                  </a:moveTo>
                  <a:lnTo>
                    <a:pt x="78612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782218" y="2688082"/>
              <a:ext cx="160845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b="1" spc="-40" dirty="0">
                  <a:solidFill>
                    <a:srgbClr val="FFFFFF"/>
                  </a:solidFill>
                  <a:latin typeface="Arial"/>
                  <a:cs typeface="Arial"/>
                </a:rPr>
                <a:t>Type </a:t>
              </a:r>
              <a:r>
                <a:rPr sz="1800" b="1" dirty="0">
                  <a:solidFill>
                    <a:srgbClr val="FFFFFF"/>
                  </a:solidFill>
                  <a:latin typeface="Arial"/>
                  <a:cs typeface="Arial"/>
                </a:rPr>
                <a:t>of</a:t>
              </a:r>
              <a:r>
                <a:rPr sz="1800" b="1" spc="-1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1800" b="1" spc="-5" dirty="0">
                  <a:solidFill>
                    <a:srgbClr val="FFFFFF"/>
                  </a:solidFill>
                  <a:latin typeface="Arial"/>
                  <a:cs typeface="Arial"/>
                </a:rPr>
                <a:t>capital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687573" y="2688082"/>
              <a:ext cx="3103627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FF"/>
                  </a:solidFill>
                  <a:latin typeface="Arial"/>
                  <a:cs typeface="Arial"/>
                </a:rPr>
                <a:t>Explanation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6015354" y="2688082"/>
              <a:ext cx="2366646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1800" b="1" spc="-15" dirty="0">
                  <a:solidFill>
                    <a:srgbClr val="FFFFFF"/>
                  </a:solidFill>
                  <a:latin typeface="Arial"/>
                  <a:cs typeface="Arial"/>
                </a:rPr>
                <a:t>x</a:t>
              </a:r>
              <a:r>
                <a:rPr sz="1800" b="1" spc="-5" dirty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sz="1800" b="1" spc="-15" dirty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1800" b="1" dirty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1800" b="1" spc="5" dirty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sz="1800" b="1" spc="-5" dirty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764540" y="3304159"/>
              <a:ext cx="58356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latin typeface="Arial"/>
                  <a:cs typeface="Arial"/>
                </a:rPr>
                <a:t>Fi</a:t>
              </a:r>
              <a:r>
                <a:rPr sz="1800" spc="-15" dirty="0">
                  <a:latin typeface="Arial"/>
                  <a:cs typeface="Arial"/>
                </a:rPr>
                <a:t>x</a:t>
              </a:r>
              <a:r>
                <a:rPr sz="1800" spc="-5" dirty="0">
                  <a:latin typeface="Arial"/>
                  <a:cs typeface="Arial"/>
                </a:rPr>
                <a:t>ed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2652522" y="3221228"/>
              <a:ext cx="2931795" cy="4022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5" dirty="0">
                  <a:latin typeface="Arial"/>
                  <a:cs typeface="Arial"/>
                </a:rPr>
                <a:t>Capital that does not</a:t>
              </a:r>
              <a:r>
                <a:rPr sz="1800" spc="-20" dirty="0">
                  <a:latin typeface="Arial"/>
                  <a:cs typeface="Arial"/>
                </a:rPr>
                <a:t> </a:t>
              </a:r>
              <a:r>
                <a:rPr sz="1800" spc="-5" dirty="0">
                  <a:latin typeface="Arial"/>
                  <a:cs typeface="Arial"/>
                </a:rPr>
                <a:t>change</a:t>
              </a:r>
              <a:endParaRPr sz="1800" dirty="0">
                <a:latin typeface="Arial"/>
                <a:cs typeface="Arial"/>
              </a:endParaRPr>
            </a:p>
            <a:p>
              <a:pPr marL="12700" algn="ctr">
                <a:lnSpc>
                  <a:spcPct val="100000"/>
                </a:lnSpc>
              </a:pPr>
              <a:r>
                <a:rPr sz="1800" spc="-5" dirty="0">
                  <a:latin typeface="Arial"/>
                  <a:cs typeface="Arial"/>
                </a:rPr>
                <a:t>shape during production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5982080" y="3221228"/>
              <a:ext cx="203390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latin typeface="Arial"/>
                  <a:cs typeface="Arial"/>
                </a:rPr>
                <a:t>Tractors,</a:t>
              </a:r>
              <a:r>
                <a:rPr sz="1800" spc="-55" dirty="0">
                  <a:latin typeface="Arial"/>
                  <a:cs typeface="Arial"/>
                </a:rPr>
                <a:t> </a:t>
              </a:r>
              <a:r>
                <a:rPr sz="1800" spc="-5" dirty="0">
                  <a:latin typeface="Arial"/>
                  <a:cs typeface="Arial"/>
                </a:rPr>
                <a:t>machinery</a:t>
              </a:r>
              <a:endParaRPr sz="1800" dirty="0">
                <a:latin typeface="Arial"/>
                <a:cs typeface="Arial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764540" y="4295013"/>
              <a:ext cx="85915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35" dirty="0">
                  <a:latin typeface="Arial"/>
                  <a:cs typeface="Arial"/>
                </a:rPr>
                <a:t>W</a:t>
              </a:r>
              <a:r>
                <a:rPr sz="1800" spc="-5" dirty="0">
                  <a:latin typeface="Arial"/>
                  <a:cs typeface="Arial"/>
                </a:rPr>
                <a:t>ork</a:t>
              </a:r>
              <a:r>
                <a:rPr sz="1800" spc="-15" dirty="0">
                  <a:latin typeface="Arial"/>
                  <a:cs typeface="Arial"/>
                </a:rPr>
                <a:t>i</a:t>
              </a:r>
              <a:r>
                <a:rPr sz="1800" spc="-5" dirty="0">
                  <a:latin typeface="Arial"/>
                  <a:cs typeface="Arial"/>
                </a:rPr>
                <a:t>ng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2728722" y="4295013"/>
              <a:ext cx="2286635" cy="4022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5" dirty="0">
                  <a:latin typeface="Arial"/>
                  <a:cs typeface="Arial"/>
                </a:rPr>
                <a:t>Capital that is used up  during production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6096380" y="4295013"/>
              <a:ext cx="1610360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5" dirty="0">
                  <a:latin typeface="Arial"/>
                  <a:cs typeface="Arial"/>
                </a:rPr>
                <a:t>Cash,</a:t>
              </a:r>
              <a:r>
                <a:rPr sz="1800" spc="-55" dirty="0">
                  <a:latin typeface="Arial"/>
                  <a:cs typeface="Arial"/>
                </a:rPr>
                <a:t> </a:t>
              </a:r>
              <a:r>
                <a:rPr sz="1800" spc="-5" dirty="0">
                  <a:latin typeface="Arial"/>
                  <a:cs typeface="Arial"/>
                </a:rPr>
                <a:t>materials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878839" y="5218557"/>
              <a:ext cx="81343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Arial"/>
                  <a:cs typeface="Arial"/>
                </a:rPr>
                <a:t>Venture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2728722" y="5218557"/>
              <a:ext cx="2794000" cy="4022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5" dirty="0">
                  <a:latin typeface="Arial"/>
                  <a:cs typeface="Arial"/>
                </a:rPr>
                <a:t>Capital invested </a:t>
              </a:r>
              <a:r>
                <a:rPr sz="1800" dirty="0">
                  <a:latin typeface="Arial"/>
                  <a:cs typeface="Arial"/>
                </a:rPr>
                <a:t>at </a:t>
              </a:r>
              <a:r>
                <a:rPr sz="1800" spc="-5" dirty="0">
                  <a:latin typeface="Arial"/>
                  <a:cs typeface="Arial"/>
                </a:rPr>
                <a:t>the</a:t>
              </a:r>
              <a:r>
                <a:rPr sz="1800" spc="-40" dirty="0">
                  <a:latin typeface="Arial"/>
                  <a:cs typeface="Arial"/>
                </a:rPr>
                <a:t> </a:t>
              </a:r>
              <a:r>
                <a:rPr sz="1800" dirty="0">
                  <a:latin typeface="Arial"/>
                  <a:cs typeface="Arial"/>
                </a:rPr>
                <a:t>start  </a:t>
              </a:r>
              <a:r>
                <a:rPr sz="1800" spc="-5" dirty="0">
                  <a:latin typeface="Arial"/>
                  <a:cs typeface="Arial"/>
                </a:rPr>
                <a:t>up </a:t>
              </a:r>
              <a:r>
                <a:rPr sz="1800" dirty="0">
                  <a:latin typeface="Arial"/>
                  <a:cs typeface="Arial"/>
                </a:rPr>
                <a:t>of </a:t>
              </a:r>
              <a:r>
                <a:rPr sz="1800" spc="-5" dirty="0">
                  <a:latin typeface="Arial"/>
                  <a:cs typeface="Arial"/>
                </a:rPr>
                <a:t>a</a:t>
              </a:r>
              <a:r>
                <a:rPr sz="1800" spc="-20" dirty="0">
                  <a:latin typeface="Arial"/>
                  <a:cs typeface="Arial"/>
                </a:rPr>
                <a:t> </a:t>
              </a:r>
              <a:r>
                <a:rPr sz="1800" spc="-5" dirty="0">
                  <a:latin typeface="Arial"/>
                  <a:cs typeface="Arial"/>
                </a:rPr>
                <a:t>business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6090665" y="5356961"/>
              <a:ext cx="558165" cy="20568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800" spc="-5" dirty="0">
                  <a:latin typeface="Arial"/>
                  <a:cs typeface="Arial"/>
                </a:rPr>
                <a:t>C</a:t>
              </a:r>
              <a:r>
                <a:rPr sz="1800" spc="-15" dirty="0">
                  <a:latin typeface="Arial"/>
                  <a:cs typeface="Arial"/>
                </a:rPr>
                <a:t>a</a:t>
              </a:r>
              <a:r>
                <a:rPr sz="1800" spc="-5" dirty="0">
                  <a:latin typeface="Arial"/>
                  <a:cs typeface="Arial"/>
                </a:rPr>
                <a:t>sh</a:t>
              </a:r>
              <a:endParaRPr sz="18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2895600"/>
            <a:ext cx="457428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ENTERPRI</a:t>
            </a:r>
            <a:r>
              <a:rPr sz="5400" b="1" spc="-1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5400" b="1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990600"/>
            <a:ext cx="63979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What is</a:t>
            </a:r>
            <a:r>
              <a:rPr sz="4000" b="1" spc="-4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enterprise?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1981200"/>
            <a:ext cx="7315200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combine or organise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 other factors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production and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take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80"/>
              </a:spcBef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also called</a:t>
            </a:r>
            <a:r>
              <a:rPr sz="2800" spc="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entrepreneurship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  <a:buFont typeface="Wingdings" pitchFamily="2" charset="2"/>
              <a:buChar char="q"/>
            </a:pPr>
            <a:r>
              <a:rPr lang="en-US"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payment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enterprise is</a:t>
            </a:r>
            <a:r>
              <a:rPr sz="28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profit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2000" y="827090"/>
            <a:ext cx="7696200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415"/>
              </a:lnSpc>
            </a:pP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sz="4000" b="1" spc="-6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Enterprises/</a:t>
            </a:r>
            <a:r>
              <a:rPr lang="en-US"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Entrepreneurs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34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905000"/>
            <a:ext cx="5029200" cy="3032760"/>
          </a:xfrm>
          <a:prstGeom prst="rect">
            <a:avLst/>
          </a:prstGeom>
        </p:spPr>
      </p:pic>
      <p:pic>
        <p:nvPicPr>
          <p:cNvPr id="36" name="Picture 35" descr="franchise-busin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3048000"/>
            <a:ext cx="4953000" cy="3398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7620000" cy="2503891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There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four factors of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production.</a:t>
            </a:r>
            <a:r>
              <a:rPr sz="2800" spc="250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pc="250" dirty="0" smtClean="0">
              <a:solidFill>
                <a:srgbClr val="93C5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6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Land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53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53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Capital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5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Enterprise/Entrepreneurship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954" y="1219200"/>
            <a:ext cx="7038645" cy="838200"/>
          </a:xfrm>
        </p:spPr>
        <p:txBody>
          <a:bodyPr/>
          <a:lstStyle/>
          <a:p>
            <a:pPr algn="ctr"/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Factors of</a:t>
            </a:r>
            <a:r>
              <a:rPr lang="en-US" sz="4000" b="1" spc="-3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en-US"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3121" y="2971622"/>
            <a:ext cx="2681479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dirty="0">
                <a:solidFill>
                  <a:srgbClr val="93C500"/>
                </a:solidFill>
              </a:rPr>
              <a:t>LAND</a:t>
            </a:r>
            <a:endParaRPr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1066800"/>
            <a:ext cx="35814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What is</a:t>
            </a:r>
            <a:r>
              <a:rPr sz="4000" b="1" spc="-6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828800"/>
            <a:ext cx="7543800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naturally occurring resources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are the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gifts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nature.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Land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also called natural</a:t>
            </a:r>
            <a:r>
              <a:rPr sz="2800" spc="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payment for land is rent.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8400" y="3657600"/>
            <a:ext cx="44958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295400" y="3657600"/>
            <a:ext cx="3505200" cy="2173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05400" y="3505200"/>
            <a:ext cx="2895600" cy="2572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>
            <a:spLocks noGrp="1"/>
          </p:cNvSpPr>
          <p:nvPr>
            <p:ph type="body" idx="1"/>
          </p:nvPr>
        </p:nvSpPr>
        <p:spPr>
          <a:xfrm>
            <a:off x="838200" y="914400"/>
            <a:ext cx="7620000" cy="3011722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It includes resources found:</a:t>
            </a:r>
            <a:endParaRPr lang="en-US" sz="2800" spc="250" dirty="0" smtClean="0">
              <a:solidFill>
                <a:srgbClr val="93C5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6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In the air (oxygen)</a:t>
            </a:r>
          </a:p>
          <a:p>
            <a:pPr marL="469900" lvl="1" algn="just">
              <a:spcBef>
                <a:spcPts val="625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In the land (gold)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53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On the land (forests)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69900" lvl="1" algn="just">
              <a:spcBef>
                <a:spcPts val="53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In the water (pearls) </a:t>
            </a:r>
          </a:p>
          <a:p>
            <a:pPr marL="469900" lvl="1" algn="just">
              <a:spcBef>
                <a:spcPts val="530"/>
              </a:spcBef>
            </a:pPr>
            <a:endParaRPr lang="en-US" sz="2800" spc="-5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066800"/>
            <a:ext cx="5791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4000" b="1" spc="-5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Characteristics of 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2133600"/>
            <a:ext cx="7010400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Land is fixed in supply</a:t>
            </a:r>
          </a:p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It has no cost of production</a:t>
            </a:r>
          </a:p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It is geographically immobile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ightly-green-forest-summer-time-1267883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724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838200"/>
            <a:ext cx="5715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types of</a:t>
            </a:r>
            <a:r>
              <a:rPr sz="4000" b="1" spc="20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" dirty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10200" y="3886200"/>
            <a:ext cx="29718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Recreation</a:t>
            </a:r>
            <a:r>
              <a:rPr lang="en-US" sz="4000" b="1" dirty="0" smtClean="0">
                <a:solidFill>
                  <a:srgbClr val="93C500"/>
                </a:solidFill>
                <a:latin typeface="Times New Roman" pitchFamily="18" charset="0"/>
                <a:cs typeface="Times New Roman" pitchFamily="18" charset="0"/>
              </a:rPr>
              <a:t>al Land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38200" y="3429000"/>
            <a:ext cx="400812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00200" y="762000"/>
            <a:ext cx="5804915" cy="2514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364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What are the factors of production? </vt:lpstr>
      <vt:lpstr>Factors of production  </vt:lpstr>
      <vt:lpstr>LAND</vt:lpstr>
      <vt:lpstr>What is Land?</vt:lpstr>
      <vt:lpstr>Slide 6</vt:lpstr>
      <vt:lpstr>Characteristics of Land</vt:lpstr>
      <vt:lpstr>Different types of land</vt:lpstr>
      <vt:lpstr>Slide 9</vt:lpstr>
      <vt:lpstr>Extraction Land</vt:lpstr>
      <vt:lpstr>Agricultural Land</vt:lpstr>
      <vt:lpstr>Horticultural Land</vt:lpstr>
      <vt:lpstr>Residential Land</vt:lpstr>
      <vt:lpstr>Uninhabitable Land</vt:lpstr>
      <vt:lpstr>Commercial Land</vt:lpstr>
      <vt:lpstr>LABOUR</vt:lpstr>
      <vt:lpstr>What is labour?</vt:lpstr>
      <vt:lpstr>Slide 18</vt:lpstr>
      <vt:lpstr>CAPITAL</vt:lpstr>
      <vt:lpstr>What is Capital?</vt:lpstr>
      <vt:lpstr>Types of capital</vt:lpstr>
      <vt:lpstr>ENTERPRISE</vt:lpstr>
      <vt:lpstr>What is enterprise?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</dc:creator>
  <cp:lastModifiedBy>AJ</cp:lastModifiedBy>
  <cp:revision>3</cp:revision>
  <dcterms:created xsi:type="dcterms:W3CDTF">2020-03-05T08:15:22Z</dcterms:created>
  <dcterms:modified xsi:type="dcterms:W3CDTF">2020-04-29T19:32:31Z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2020-03-05T00:00:00Z</vt:filetime>
  </property>
</Properties>
</file>